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66" r:id="rId4"/>
    <p:sldId id="259" r:id="rId5"/>
    <p:sldId id="269" r:id="rId6"/>
    <p:sldId id="267" r:id="rId7"/>
    <p:sldId id="268" r:id="rId8"/>
    <p:sldId id="257" r:id="rId9"/>
    <p:sldId id="261" r:id="rId10"/>
    <p:sldId id="260" r:id="rId11"/>
    <p:sldId id="262" r:id="rId12"/>
    <p:sldId id="263" r:id="rId13"/>
    <p:sldId id="264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50A7-9FE5-4A01-934B-B06B456FFD7A}" type="datetimeFigureOut">
              <a:rPr lang="en-US" smtClean="0"/>
              <a:pPr/>
              <a:t>3/23/2010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BE88D-8919-4747-8E97-85AA021A991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50A7-9FE5-4A01-934B-B06B456FFD7A}" type="datetimeFigureOut">
              <a:rPr lang="en-US" smtClean="0"/>
              <a:pPr/>
              <a:t>3/23/2010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BE88D-8919-4747-8E97-85AA021A991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50A7-9FE5-4A01-934B-B06B456FFD7A}" type="datetimeFigureOut">
              <a:rPr lang="en-US" smtClean="0"/>
              <a:pPr/>
              <a:t>3/23/2010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BE88D-8919-4747-8E97-85AA021A991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A217F-A5ED-4F0F-9F36-365258C3DE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50A7-9FE5-4A01-934B-B06B456FFD7A}" type="datetimeFigureOut">
              <a:rPr lang="en-US" smtClean="0"/>
              <a:pPr/>
              <a:t>3/23/2010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BE88D-8919-4747-8E97-85AA021A991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50A7-9FE5-4A01-934B-B06B456FFD7A}" type="datetimeFigureOut">
              <a:rPr lang="en-US" smtClean="0"/>
              <a:pPr/>
              <a:t>3/23/2010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BE88D-8919-4747-8E97-85AA021A991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50A7-9FE5-4A01-934B-B06B456FFD7A}" type="datetimeFigureOut">
              <a:rPr lang="en-US" smtClean="0"/>
              <a:pPr/>
              <a:t>3/23/2010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BE88D-8919-4747-8E97-85AA021A991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50A7-9FE5-4A01-934B-B06B456FFD7A}" type="datetimeFigureOut">
              <a:rPr lang="en-US" smtClean="0"/>
              <a:pPr/>
              <a:t>3/23/2010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BE88D-8919-4747-8E97-85AA021A991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50A7-9FE5-4A01-934B-B06B456FFD7A}" type="datetimeFigureOut">
              <a:rPr lang="en-US" smtClean="0"/>
              <a:pPr/>
              <a:t>3/23/2010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BE88D-8919-4747-8E97-85AA021A991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50A7-9FE5-4A01-934B-B06B456FFD7A}" type="datetimeFigureOut">
              <a:rPr lang="en-US" smtClean="0"/>
              <a:pPr/>
              <a:t>3/23/2010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BE88D-8919-4747-8E97-85AA021A991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50A7-9FE5-4A01-934B-B06B456FFD7A}" type="datetimeFigureOut">
              <a:rPr lang="en-US" smtClean="0"/>
              <a:pPr/>
              <a:t>3/23/2010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BE88D-8919-4747-8E97-85AA021A991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50A7-9FE5-4A01-934B-B06B456FFD7A}" type="datetimeFigureOut">
              <a:rPr lang="en-US" smtClean="0"/>
              <a:pPr/>
              <a:t>3/23/2010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BE88D-8919-4747-8E97-85AA021A991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750A7-9FE5-4A01-934B-B06B456FFD7A}" type="datetimeFigureOut">
              <a:rPr lang="en-US" smtClean="0"/>
              <a:pPr/>
              <a:t>3/23/2010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BE88D-8919-4747-8E97-85AA021A991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utor2u.net/sociology/quiz/familyuk1/quiz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how.com/video_4436819_answer-question-essay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8"/>
          <p:cNvSpPr txBox="1">
            <a:spLocks noChangeArrowheads="1"/>
          </p:cNvSpPr>
          <p:nvPr/>
        </p:nvSpPr>
        <p:spPr bwMode="auto">
          <a:xfrm>
            <a:off x="0" y="6365875"/>
            <a:ext cx="9144000" cy="5191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  <a:latin typeface="Eras Demi ITC" pitchFamily="34" charset="0"/>
                <a:cs typeface="Times New Roman" pitchFamily="18" charset="0"/>
              </a:rPr>
              <a:t>At Kingsford I focus, </a:t>
            </a:r>
            <a:r>
              <a:rPr lang="en-US" sz="2800">
                <a:solidFill>
                  <a:schemeClr val="bg1"/>
                </a:solidFill>
                <a:latin typeface="Eras Demi ITC" pitchFamily="34" charset="0"/>
              </a:rPr>
              <a:t>improve,</a:t>
            </a:r>
            <a:r>
              <a:rPr lang="en-US" sz="2800">
                <a:solidFill>
                  <a:schemeClr val="bg1"/>
                </a:solidFill>
                <a:latin typeface="Eras Demi ITC" pitchFamily="34" charset="0"/>
                <a:cs typeface="Times New Roman" pitchFamily="18" charset="0"/>
              </a:rPr>
              <a:t> achieve and succeed</a:t>
            </a:r>
          </a:p>
        </p:txBody>
      </p:sp>
      <p:pic>
        <p:nvPicPr>
          <p:cNvPr id="9219" name="Picture 10"/>
          <p:cNvPicPr>
            <a:picLocks noChangeAspect="1" noChangeArrowheads="1"/>
          </p:cNvPicPr>
          <p:nvPr/>
        </p:nvPicPr>
        <p:blipFill>
          <a:blip r:embed="rId2"/>
          <a:srcRect l="10139" t="15538" r="12354" b="74609"/>
          <a:stretch>
            <a:fillRect/>
          </a:stretch>
        </p:blipFill>
        <p:spPr bwMode="auto">
          <a:xfrm>
            <a:off x="0" y="0"/>
            <a:ext cx="9144000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Text Box 11"/>
          <p:cNvSpPr txBox="1">
            <a:spLocks noChangeArrowheads="1"/>
          </p:cNvSpPr>
          <p:nvPr/>
        </p:nvSpPr>
        <p:spPr bwMode="auto">
          <a:xfrm>
            <a:off x="1042988" y="484188"/>
            <a:ext cx="7921625" cy="6413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 b="1">
                <a:solidFill>
                  <a:schemeClr val="bg1"/>
                </a:solidFill>
                <a:latin typeface="Eras Light ITC" pitchFamily="34" charset="0"/>
                <a:cs typeface="Times New Roman" pitchFamily="18" charset="0"/>
              </a:rPr>
              <a:t>The Kingsford 7 – prepared for learning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34925" y="1196975"/>
            <a:ext cx="3168650" cy="1885950"/>
            <a:chOff x="22" y="754"/>
            <a:chExt cx="1996" cy="1188"/>
          </a:xfrm>
        </p:grpSpPr>
        <p:pic>
          <p:nvPicPr>
            <p:cNvPr id="9242" name="Picture 5"/>
            <p:cNvPicPr>
              <a:picLocks noChangeAspect="1" noChangeArrowheads="1"/>
            </p:cNvPicPr>
            <p:nvPr/>
          </p:nvPicPr>
          <p:blipFill>
            <a:blip r:embed="rId3"/>
            <a:srcRect l="17786" t="11084" r="4323" b="23578"/>
            <a:stretch>
              <a:fillRect/>
            </a:stretch>
          </p:blipFill>
          <p:spPr bwMode="auto">
            <a:xfrm>
              <a:off x="249" y="754"/>
              <a:ext cx="1769" cy="118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9243" name="Oval 11"/>
            <p:cNvSpPr>
              <a:spLocks noChangeArrowheads="1"/>
            </p:cNvSpPr>
            <p:nvPr/>
          </p:nvSpPr>
          <p:spPr bwMode="auto">
            <a:xfrm>
              <a:off x="22" y="1026"/>
              <a:ext cx="226" cy="2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5003800" y="1196975"/>
            <a:ext cx="2446338" cy="1296988"/>
            <a:chOff x="3152" y="754"/>
            <a:chExt cx="1541" cy="817"/>
          </a:xfrm>
        </p:grpSpPr>
        <p:sp>
          <p:nvSpPr>
            <p:cNvPr id="9240" name="Rectangle 6"/>
            <p:cNvSpPr>
              <a:spLocks noChangeArrowheads="1"/>
            </p:cNvSpPr>
            <p:nvPr/>
          </p:nvSpPr>
          <p:spPr bwMode="auto">
            <a:xfrm>
              <a:off x="3333" y="754"/>
              <a:ext cx="1360" cy="817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lnSpc>
                  <a:spcPct val="80000"/>
                </a:lnSpc>
                <a:spcBef>
                  <a:spcPct val="20000"/>
                </a:spcBef>
              </a:pPr>
              <a:r>
                <a:rPr lang="en-GB" sz="2800">
                  <a:solidFill>
                    <a:srgbClr val="000066"/>
                  </a:solidFill>
                </a:rPr>
                <a:t>Planners </a:t>
              </a:r>
            </a:p>
            <a:p>
              <a:pPr marL="342900" indent="-342900" algn="ctr">
                <a:lnSpc>
                  <a:spcPct val="80000"/>
                </a:lnSpc>
                <a:spcBef>
                  <a:spcPct val="20000"/>
                </a:spcBef>
              </a:pPr>
              <a:r>
                <a:rPr lang="en-GB" sz="2800">
                  <a:solidFill>
                    <a:srgbClr val="000066"/>
                  </a:solidFill>
                </a:rPr>
                <a:t>out every</a:t>
              </a:r>
            </a:p>
            <a:p>
              <a:pPr marL="342900" indent="-342900" algn="ctr">
                <a:lnSpc>
                  <a:spcPct val="80000"/>
                </a:lnSpc>
                <a:spcBef>
                  <a:spcPct val="20000"/>
                </a:spcBef>
              </a:pPr>
              <a:r>
                <a:rPr lang="en-GB" sz="2800">
                  <a:solidFill>
                    <a:srgbClr val="000066"/>
                  </a:solidFill>
                </a:rPr>
                <a:t>lesson</a:t>
              </a:r>
            </a:p>
          </p:txBody>
        </p:sp>
        <p:sp>
          <p:nvSpPr>
            <p:cNvPr id="9241" name="Oval 12"/>
            <p:cNvSpPr>
              <a:spLocks noChangeArrowheads="1"/>
            </p:cNvSpPr>
            <p:nvPr/>
          </p:nvSpPr>
          <p:spPr bwMode="auto">
            <a:xfrm>
              <a:off x="3152" y="844"/>
              <a:ext cx="226" cy="2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3276600" y="2276475"/>
            <a:ext cx="2590800" cy="2520950"/>
            <a:chOff x="2064" y="1434"/>
            <a:chExt cx="1632" cy="1588"/>
          </a:xfrm>
        </p:grpSpPr>
        <p:sp>
          <p:nvSpPr>
            <p:cNvPr id="9238" name="Oval 9"/>
            <p:cNvSpPr>
              <a:spLocks noChangeArrowheads="1"/>
            </p:cNvSpPr>
            <p:nvPr/>
          </p:nvSpPr>
          <p:spPr bwMode="auto">
            <a:xfrm>
              <a:off x="2064" y="1479"/>
              <a:ext cx="1632" cy="154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2800">
                  <a:solidFill>
                    <a:srgbClr val="000066"/>
                  </a:solidFill>
                </a:rPr>
                <a:t>Have you </a:t>
              </a:r>
            </a:p>
            <a:p>
              <a:pPr algn="ctr"/>
              <a:r>
                <a:rPr lang="en-GB" sz="2800">
                  <a:solidFill>
                    <a:srgbClr val="000066"/>
                  </a:solidFill>
                </a:rPr>
                <a:t>written the date </a:t>
              </a:r>
            </a:p>
            <a:p>
              <a:pPr algn="ctr"/>
              <a:r>
                <a:rPr lang="en-GB" sz="2800">
                  <a:solidFill>
                    <a:srgbClr val="000066"/>
                  </a:solidFill>
                </a:rPr>
                <a:t>and objectives </a:t>
              </a:r>
            </a:p>
            <a:p>
              <a:pPr algn="ctr"/>
              <a:r>
                <a:rPr lang="en-GB" sz="2800">
                  <a:solidFill>
                    <a:srgbClr val="000066"/>
                  </a:solidFill>
                </a:rPr>
                <a:t>yet?</a:t>
              </a:r>
            </a:p>
          </p:txBody>
        </p:sp>
        <p:sp>
          <p:nvSpPr>
            <p:cNvPr id="9239" name="Oval 14"/>
            <p:cNvSpPr>
              <a:spLocks noChangeArrowheads="1"/>
            </p:cNvSpPr>
            <p:nvPr/>
          </p:nvSpPr>
          <p:spPr bwMode="auto">
            <a:xfrm>
              <a:off x="2291" y="1434"/>
              <a:ext cx="226" cy="2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>
                  <a:solidFill>
                    <a:schemeClr val="bg1"/>
                  </a:solidFill>
                </a:rPr>
                <a:t>5</a:t>
              </a:r>
            </a:p>
          </p:txBody>
        </p: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5724525" y="4149725"/>
            <a:ext cx="3311525" cy="2176463"/>
            <a:chOff x="3606" y="2614"/>
            <a:chExt cx="2086" cy="1371"/>
          </a:xfrm>
        </p:grpSpPr>
        <p:pic>
          <p:nvPicPr>
            <p:cNvPr id="9235" name="Picture 7" descr="MCj03974820000[1]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199" y="3521"/>
              <a:ext cx="493" cy="464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</p:spPr>
        </p:pic>
        <p:sp>
          <p:nvSpPr>
            <p:cNvPr id="9236" name="AutoShape 8"/>
            <p:cNvSpPr>
              <a:spLocks noChangeArrowheads="1"/>
            </p:cNvSpPr>
            <p:nvPr/>
          </p:nvSpPr>
          <p:spPr bwMode="auto">
            <a:xfrm>
              <a:off x="3606" y="2795"/>
              <a:ext cx="1769" cy="1134"/>
            </a:xfrm>
            <a:prstGeom prst="rightArrowCallout">
              <a:avLst>
                <a:gd name="adj1" fmla="val 25000"/>
                <a:gd name="adj2" fmla="val 24903"/>
                <a:gd name="adj3" fmla="val 25999"/>
                <a:gd name="adj4" fmla="val 76606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2800">
                  <a:solidFill>
                    <a:srgbClr val="FFFF00"/>
                  </a:solidFill>
                </a:rPr>
                <a:t>Do you know </a:t>
              </a:r>
            </a:p>
            <a:p>
              <a:pPr algn="ctr"/>
              <a:r>
                <a:rPr lang="en-GB" sz="2800">
                  <a:solidFill>
                    <a:srgbClr val="FFFF00"/>
                  </a:solidFill>
                </a:rPr>
                <a:t>how to move </a:t>
              </a:r>
            </a:p>
            <a:p>
              <a:pPr algn="ctr"/>
              <a:r>
                <a:rPr lang="en-GB" sz="2800">
                  <a:solidFill>
                    <a:srgbClr val="FFFF00"/>
                  </a:solidFill>
                </a:rPr>
                <a:t>on to the </a:t>
              </a:r>
            </a:p>
            <a:p>
              <a:pPr algn="ctr"/>
              <a:r>
                <a:rPr lang="en-GB" sz="2800">
                  <a:solidFill>
                    <a:srgbClr val="FFFF00"/>
                  </a:solidFill>
                </a:rPr>
                <a:t>next level?</a:t>
              </a:r>
            </a:p>
          </p:txBody>
        </p:sp>
        <p:sp>
          <p:nvSpPr>
            <p:cNvPr id="9237" name="Oval 15"/>
            <p:cNvSpPr>
              <a:spLocks noChangeArrowheads="1"/>
            </p:cNvSpPr>
            <p:nvPr/>
          </p:nvSpPr>
          <p:spPr bwMode="auto">
            <a:xfrm>
              <a:off x="4060" y="2614"/>
              <a:ext cx="226" cy="2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>
                  <a:solidFill>
                    <a:schemeClr val="bg1"/>
                  </a:solidFill>
                </a:rPr>
                <a:t>7</a:t>
              </a:r>
            </a:p>
          </p:txBody>
        </p:sp>
      </p:grpSp>
      <p:grpSp>
        <p:nvGrpSpPr>
          <p:cNvPr id="6" name="Group 27"/>
          <p:cNvGrpSpPr>
            <a:grpSpLocks/>
          </p:cNvGrpSpPr>
          <p:nvPr/>
        </p:nvGrpSpPr>
        <p:grpSpPr bwMode="auto">
          <a:xfrm>
            <a:off x="2843213" y="4743450"/>
            <a:ext cx="2592387" cy="1349375"/>
            <a:chOff x="1791" y="2988"/>
            <a:chExt cx="1542" cy="850"/>
          </a:xfrm>
        </p:grpSpPr>
        <p:sp>
          <p:nvSpPr>
            <p:cNvPr id="9233" name="Text Box 16"/>
            <p:cNvSpPr txBox="1">
              <a:spLocks noChangeArrowheads="1"/>
            </p:cNvSpPr>
            <p:nvPr/>
          </p:nvSpPr>
          <p:spPr bwMode="auto">
            <a:xfrm>
              <a:off x="1882" y="3078"/>
              <a:ext cx="1451" cy="76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2400"/>
                <a:t>Homelearning is recorded in the school planner</a:t>
              </a:r>
            </a:p>
          </p:txBody>
        </p:sp>
        <p:sp>
          <p:nvSpPr>
            <p:cNvPr id="9234" name="Oval 17"/>
            <p:cNvSpPr>
              <a:spLocks noChangeArrowheads="1"/>
            </p:cNvSpPr>
            <p:nvPr/>
          </p:nvSpPr>
          <p:spPr bwMode="auto">
            <a:xfrm>
              <a:off x="1791" y="2988"/>
              <a:ext cx="226" cy="2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>
                  <a:solidFill>
                    <a:schemeClr val="bg1"/>
                  </a:solidFill>
                </a:rPr>
                <a:t>6</a:t>
              </a:r>
            </a:p>
          </p:txBody>
        </p:sp>
      </p:grpSp>
      <p:grpSp>
        <p:nvGrpSpPr>
          <p:cNvPr id="7" name="Group 28"/>
          <p:cNvGrpSpPr>
            <a:grpSpLocks/>
          </p:cNvGrpSpPr>
          <p:nvPr/>
        </p:nvGrpSpPr>
        <p:grpSpPr bwMode="auto">
          <a:xfrm>
            <a:off x="7164388" y="1916113"/>
            <a:ext cx="1873250" cy="2371725"/>
            <a:chOff x="4513" y="1207"/>
            <a:chExt cx="1180" cy="1494"/>
          </a:xfrm>
        </p:grpSpPr>
        <p:pic>
          <p:nvPicPr>
            <p:cNvPr id="9230" name="Picture 10" descr="MCj02152300000[1]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85" y="1207"/>
              <a:ext cx="866" cy="1043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</p:spPr>
        </p:pic>
        <p:sp>
          <p:nvSpPr>
            <p:cNvPr id="9231" name="Oval 13"/>
            <p:cNvSpPr>
              <a:spLocks noChangeArrowheads="1"/>
            </p:cNvSpPr>
            <p:nvPr/>
          </p:nvSpPr>
          <p:spPr bwMode="auto">
            <a:xfrm>
              <a:off x="4785" y="1207"/>
              <a:ext cx="226" cy="2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9232" name="Text Box 18"/>
            <p:cNvSpPr txBox="1">
              <a:spLocks noChangeArrowheads="1"/>
            </p:cNvSpPr>
            <p:nvPr/>
          </p:nvSpPr>
          <p:spPr bwMode="auto">
            <a:xfrm>
              <a:off x="4513" y="2251"/>
              <a:ext cx="1180" cy="45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000"/>
                <a:t>Pens, pencil, ruler, rubber.</a:t>
              </a:r>
            </a:p>
          </p:txBody>
        </p:sp>
      </p:grpSp>
      <p:grpSp>
        <p:nvGrpSpPr>
          <p:cNvPr id="8" name="Group 22"/>
          <p:cNvGrpSpPr>
            <a:grpSpLocks/>
          </p:cNvGrpSpPr>
          <p:nvPr/>
        </p:nvGrpSpPr>
        <p:grpSpPr bwMode="auto">
          <a:xfrm>
            <a:off x="179388" y="3141663"/>
            <a:ext cx="2484437" cy="3168650"/>
            <a:chOff x="113" y="1979"/>
            <a:chExt cx="1565" cy="1996"/>
          </a:xfrm>
        </p:grpSpPr>
        <p:pic>
          <p:nvPicPr>
            <p:cNvPr id="9228" name="Picture 19"/>
            <p:cNvPicPr>
              <a:picLocks noChangeAspect="1" noChangeArrowheads="1"/>
            </p:cNvPicPr>
            <p:nvPr/>
          </p:nvPicPr>
          <p:blipFill>
            <a:blip r:embed="rId6"/>
            <a:srcRect l="29817" t="13281" r="26758" b="8464"/>
            <a:stretch>
              <a:fillRect/>
            </a:stretch>
          </p:blipFill>
          <p:spPr bwMode="auto">
            <a:xfrm>
              <a:off x="294" y="1979"/>
              <a:ext cx="1384" cy="19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9229" name="Oval 20"/>
            <p:cNvSpPr>
              <a:spLocks noChangeArrowheads="1"/>
            </p:cNvSpPr>
            <p:nvPr/>
          </p:nvSpPr>
          <p:spPr bwMode="auto">
            <a:xfrm>
              <a:off x="113" y="1979"/>
              <a:ext cx="226" cy="2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>
                  <a:solidFill>
                    <a:schemeClr val="bg1"/>
                  </a:solidFill>
                </a:rPr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How to complete your extended question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>
            <a:normAutofit lnSpcReduction="10000"/>
          </a:bodyPr>
          <a:lstStyle/>
          <a:p>
            <a:r>
              <a:rPr lang="en-GB" b="1" u="sng" dirty="0"/>
              <a:t>Get right to the point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  <a:p>
            <a:r>
              <a:rPr lang="en-GB" dirty="0"/>
              <a:t>State your main point in the first sentence</a:t>
            </a:r>
          </a:p>
          <a:p>
            <a:r>
              <a:rPr lang="en-GB" dirty="0"/>
              <a:t/>
            </a:r>
            <a:br>
              <a:rPr lang="en-GB" dirty="0"/>
            </a:br>
            <a:r>
              <a:rPr lang="en-GB" dirty="0"/>
              <a:t>Use your first paragraph to provide an overview of your essay.</a:t>
            </a:r>
          </a:p>
          <a:p>
            <a:r>
              <a:rPr lang="en-GB" dirty="0"/>
              <a:t/>
            </a:r>
            <a:br>
              <a:rPr lang="en-GB" dirty="0"/>
            </a:br>
            <a:r>
              <a:rPr lang="en-GB" dirty="0"/>
              <a:t>Use the rest of your essay to discuss these points in more detail.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Writing &amp; answering:</a:t>
            </a:r>
            <a:r>
              <a:rPr lang="en-GB" u="sng" dirty="0" smtClean="0"/>
              <a:t>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en-GB" b="1" dirty="0" smtClean="0"/>
              <a:t>Begin </a:t>
            </a:r>
            <a:r>
              <a:rPr lang="en-GB" b="1" dirty="0"/>
              <a:t>with a strong first sentence </a:t>
            </a:r>
            <a:r>
              <a:rPr lang="en-GB" dirty="0"/>
              <a:t>that states the main idea of your essay</a:t>
            </a:r>
            <a:r>
              <a:rPr lang="en-GB" dirty="0" smtClean="0"/>
              <a:t>.</a:t>
            </a:r>
          </a:p>
          <a:p>
            <a:pPr>
              <a:buNone/>
            </a:pPr>
            <a:endParaRPr lang="en-GB" dirty="0"/>
          </a:p>
          <a:p>
            <a:r>
              <a:rPr lang="en-GB" dirty="0"/>
              <a:t>Continue this first paragraph by presenting key points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Develop your argument</a:t>
            </a:r>
            <a:r>
              <a:rPr lang="en-GB" u="sng" dirty="0" smtClean="0"/>
              <a:t>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7030A0"/>
          </a:solidFill>
        </p:spPr>
        <p:txBody>
          <a:bodyPr>
            <a:normAutofit lnSpcReduction="10000"/>
          </a:bodyPr>
          <a:lstStyle/>
          <a:p>
            <a:r>
              <a:rPr lang="en-GB" b="1" dirty="0" smtClean="0"/>
              <a:t>Begin </a:t>
            </a:r>
            <a:r>
              <a:rPr lang="en-GB" b="1" dirty="0"/>
              <a:t>each paragraph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with a key point from the introduction </a:t>
            </a:r>
          </a:p>
          <a:p>
            <a:r>
              <a:rPr lang="en-GB" b="1" dirty="0"/>
              <a:t>Develop each point</a:t>
            </a:r>
            <a:br>
              <a:rPr lang="en-GB" b="1" dirty="0"/>
            </a:br>
            <a:r>
              <a:rPr lang="en-GB" dirty="0"/>
              <a:t>in a complete paragraph </a:t>
            </a:r>
          </a:p>
          <a:p>
            <a:r>
              <a:rPr lang="en-GB" b="1" dirty="0"/>
              <a:t>Clarify  answers when in doubt</a:t>
            </a:r>
            <a:r>
              <a:rPr lang="en-GB" dirty="0"/>
              <a:t>.</a:t>
            </a:r>
            <a:br>
              <a:rPr lang="en-GB" dirty="0"/>
            </a:br>
            <a:r>
              <a:rPr lang="en-GB" dirty="0"/>
              <a:t>It is better to say according to the ------ perspective, rather than to say "in sociology" when you can't remember specific sociologists.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Review/ Conclusion: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n-GB" b="1" dirty="0" smtClean="0"/>
              <a:t>Summarize </a:t>
            </a:r>
            <a:r>
              <a:rPr lang="en-GB" b="1" dirty="0"/>
              <a:t>in your last paragraph</a:t>
            </a:r>
            <a:br>
              <a:rPr lang="en-GB" b="1" dirty="0"/>
            </a:br>
            <a:r>
              <a:rPr lang="en-GB" dirty="0"/>
              <a:t>Restate your central idea and indicate why it is important, ensuring that you directly answer the question. Remember to  allow time to review all questions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Homework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43114"/>
          </a:xfrm>
        </p:spPr>
        <p:txBody>
          <a:bodyPr/>
          <a:lstStyle/>
          <a:p>
            <a:r>
              <a:rPr lang="en-GB" dirty="0" smtClean="0"/>
              <a:t>Revise for your end of unit</a:t>
            </a:r>
            <a:r>
              <a:rPr lang="en-GB" dirty="0" smtClean="0">
                <a:solidFill>
                  <a:srgbClr val="FF0000"/>
                </a:solidFill>
              </a:rPr>
              <a:t> assessment </a:t>
            </a:r>
            <a:r>
              <a:rPr lang="en-GB" dirty="0" smtClean="0"/>
              <a:t>(Families and Households) Thursday 25</a:t>
            </a:r>
            <a:r>
              <a:rPr lang="en-GB" baseline="30000" dirty="0" smtClean="0"/>
              <a:t>th</a:t>
            </a:r>
            <a:r>
              <a:rPr lang="en-GB" dirty="0" smtClean="0"/>
              <a:t> March 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u="sng" dirty="0" smtClean="0"/>
              <a:t>Families and Households</a:t>
            </a:r>
            <a:endParaRPr lang="en-GB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GB" b="1" u="sng" dirty="0" smtClean="0">
                <a:solidFill>
                  <a:schemeClr val="tx1"/>
                </a:solidFill>
              </a:rPr>
              <a:t>Learning objective</a:t>
            </a:r>
            <a:r>
              <a:rPr lang="en-GB" dirty="0" smtClean="0">
                <a:solidFill>
                  <a:schemeClr val="tx1"/>
                </a:solidFill>
              </a:rPr>
              <a:t>: To revise the topic of families and households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Interactive quiz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http://www.tutor2u.net/sociology/quiz/familyuk1/quiz.html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Exam practise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00238"/>
          </a:xfrm>
          <a:solidFill>
            <a:srgbClr val="FFFF00"/>
          </a:solidFill>
        </p:spPr>
        <p:txBody>
          <a:bodyPr/>
          <a:lstStyle/>
          <a:p>
            <a:r>
              <a:rPr lang="en-GB" dirty="0" smtClean="0"/>
              <a:t>To what extent would sociologists agree that the nuclear family remains the dominant type of family that exists in Britain today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Here's How:</a:t>
            </a:r>
            <a:br>
              <a:rPr lang="en-GB" b="1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Before you begin writing, decide on your answer to the question asked of you. This is your basic thesis.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Before you begin writing, decide on what three pieces of evidence/support you will use to prove your thesis.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Write your introductory paragraph. Place your thesis along with your three pieces of evidence in order of strength (least to most) at the end of this paragraph.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Write the first paragraph of your body. You should begin by restating your thesis, focussing on the support of your first piece of evidence.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End your first paragraph with a transitional sentence that leads to paragraph number two.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Write paragraph two of the body focussing on your second piece of evidence. Once again make the connection between your thesis and this piece of evidence.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End your second paragraph with a transitional sentence that leads to paragraph number three.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Repeat step #6 using your third piece of evidence.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Begin your concluding paragraph by restating your thesis. Include the three points you've used to prove your thesis.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complete the question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b="1" dirty="0" smtClean="0"/>
              <a:t>classify:</a:t>
            </a:r>
            <a:r>
              <a:rPr lang="en-GB" dirty="0" smtClean="0"/>
              <a:t> Into what general category/categories does this idea belong?</a:t>
            </a:r>
            <a:br>
              <a:rPr lang="en-GB" dirty="0" smtClean="0"/>
            </a:br>
            <a:r>
              <a:rPr lang="en-GB" b="1" dirty="0" smtClean="0"/>
              <a:t>compare:</a:t>
            </a:r>
            <a:r>
              <a:rPr lang="en-GB" dirty="0" smtClean="0"/>
              <a:t> What are the similarities among these ideas? What are the differences?</a:t>
            </a:r>
            <a:br>
              <a:rPr lang="en-GB" dirty="0" smtClean="0"/>
            </a:br>
            <a:r>
              <a:rPr lang="en-GB" b="1" dirty="0" smtClean="0"/>
              <a:t>contrast:</a:t>
            </a:r>
            <a:r>
              <a:rPr lang="en-GB" dirty="0" smtClean="0"/>
              <a:t> What are the differences between these ideas?</a:t>
            </a:r>
            <a:br>
              <a:rPr lang="en-GB" dirty="0" smtClean="0"/>
            </a:br>
            <a:r>
              <a:rPr lang="en-GB" b="1" dirty="0" smtClean="0"/>
              <a:t>critique:</a:t>
            </a:r>
            <a:r>
              <a:rPr lang="en-GB" dirty="0" smtClean="0"/>
              <a:t> What are the strengths and weaknesses of this idea?</a:t>
            </a:r>
            <a:br>
              <a:rPr lang="en-GB" dirty="0" smtClean="0"/>
            </a:br>
            <a:r>
              <a:rPr lang="en-GB" b="1" dirty="0" smtClean="0"/>
              <a:t>define:</a:t>
            </a:r>
            <a:r>
              <a:rPr lang="en-GB" dirty="0" smtClean="0"/>
              <a:t> What does this word or phrase mean?</a:t>
            </a:r>
            <a:br>
              <a:rPr lang="en-GB" dirty="0" smtClean="0"/>
            </a:br>
            <a:r>
              <a:rPr lang="en-GB" b="1" dirty="0" smtClean="0"/>
              <a:t>describe:</a:t>
            </a:r>
            <a:r>
              <a:rPr lang="en-GB" dirty="0" smtClean="0"/>
              <a:t> What are the important characteristics or features of this idea?</a:t>
            </a:r>
            <a:br>
              <a:rPr lang="en-GB" dirty="0" smtClean="0"/>
            </a:br>
            <a:r>
              <a:rPr lang="en-GB" b="1" dirty="0" smtClean="0"/>
              <a:t>evaluate:</a:t>
            </a:r>
            <a:r>
              <a:rPr lang="en-GB" dirty="0" smtClean="0"/>
              <a:t> What are the arguments for and against this idea? Which arguments are stronger?</a:t>
            </a:r>
            <a:br>
              <a:rPr lang="en-GB" dirty="0" smtClean="0"/>
            </a:br>
            <a:r>
              <a:rPr lang="en-GB" b="1" dirty="0" smtClean="0"/>
              <a:t>explain:</a:t>
            </a:r>
            <a:r>
              <a:rPr lang="en-GB" dirty="0" smtClean="0"/>
              <a:t> Why is this the case?</a:t>
            </a:r>
            <a:br>
              <a:rPr lang="en-GB" dirty="0" smtClean="0"/>
            </a:br>
            <a:r>
              <a:rPr lang="en-GB" b="1" dirty="0" smtClean="0"/>
              <a:t>identify:</a:t>
            </a:r>
            <a:r>
              <a:rPr lang="en-GB" dirty="0" smtClean="0"/>
              <a:t> What is this idea? What is its name?</a:t>
            </a:r>
            <a:br>
              <a:rPr lang="en-GB" dirty="0" smtClean="0"/>
            </a:br>
            <a:r>
              <a:rPr lang="en-GB" b="1" dirty="0" smtClean="0"/>
              <a:t>interpret:</a:t>
            </a:r>
            <a:r>
              <a:rPr lang="en-GB" dirty="0" smtClean="0"/>
              <a:t> What does this idea mean? Why is it important?</a:t>
            </a:r>
            <a:br>
              <a:rPr lang="en-GB" dirty="0" smtClean="0"/>
            </a:br>
            <a:r>
              <a:rPr lang="en-GB" b="1" dirty="0" smtClean="0"/>
              <a:t>justify:</a:t>
            </a:r>
            <a:r>
              <a:rPr lang="en-GB" dirty="0" smtClean="0"/>
              <a:t> Why is this correct? Why is this true?</a:t>
            </a:r>
            <a:br>
              <a:rPr lang="en-GB" dirty="0" smtClean="0"/>
            </a:br>
            <a:r>
              <a:rPr lang="en-GB" b="1" dirty="0" smtClean="0"/>
              <a:t>outline:</a:t>
            </a:r>
            <a:r>
              <a:rPr lang="en-GB" dirty="0" smtClean="0"/>
              <a:t> What are the main points and essential details?</a:t>
            </a:r>
            <a:br>
              <a:rPr lang="en-GB" dirty="0" smtClean="0"/>
            </a:br>
            <a:r>
              <a:rPr lang="en-GB" b="1" dirty="0" smtClean="0"/>
              <a:t>summarize:</a:t>
            </a:r>
            <a:r>
              <a:rPr lang="en-GB" dirty="0" smtClean="0"/>
              <a:t> Briefly, what are the important ideas?</a:t>
            </a:r>
            <a:br>
              <a:rPr lang="en-GB" dirty="0" smtClean="0"/>
            </a:br>
            <a:r>
              <a:rPr lang="en-GB" b="1" dirty="0" smtClean="0"/>
              <a:t>trace:</a:t>
            </a:r>
            <a:r>
              <a:rPr lang="en-GB" dirty="0" smtClean="0"/>
              <a:t> What is the sequence of ideas or order of events?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How to answer an essay question- video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http://www.ehow.com/video_4436819_answer-question-essay.html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dirty="0" smtClean="0"/>
              <a:t>Peer assessment - Student Mark-Scheme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sz="1800" dirty="0" smtClean="0"/>
              <a:t>Ask students to produce their own </a:t>
            </a:r>
          </a:p>
          <a:p>
            <a:pPr eaLnBrk="1" hangingPunct="1">
              <a:buFontTx/>
              <a:buNone/>
            </a:pPr>
            <a:r>
              <a:rPr lang="en-GB" sz="1800" dirty="0" smtClean="0"/>
              <a:t>mark-schemes working individually or </a:t>
            </a:r>
          </a:p>
          <a:p>
            <a:pPr eaLnBrk="1" hangingPunct="1">
              <a:buFontTx/>
              <a:buNone/>
            </a:pPr>
            <a:r>
              <a:rPr lang="en-GB" sz="1800" dirty="0" smtClean="0"/>
              <a:t>in groups. They can then peer- or </a:t>
            </a:r>
          </a:p>
          <a:p>
            <a:pPr eaLnBrk="1" hangingPunct="1">
              <a:buFontTx/>
              <a:buNone/>
            </a:pPr>
            <a:r>
              <a:rPr lang="en-GB" sz="1800" dirty="0" smtClean="0"/>
              <a:t>self-assess work in accordance </a:t>
            </a:r>
          </a:p>
          <a:p>
            <a:pPr eaLnBrk="1" hangingPunct="1">
              <a:buFontTx/>
              <a:buNone/>
            </a:pPr>
            <a:r>
              <a:rPr lang="en-GB" sz="1800" dirty="0" smtClean="0"/>
              <a:t>with these schemes.</a:t>
            </a:r>
          </a:p>
          <a:p>
            <a:pPr eaLnBrk="1" hangingPunct="1">
              <a:buFontTx/>
              <a:buNone/>
            </a:pPr>
            <a:endParaRPr lang="en-GB" sz="1800" dirty="0" smtClean="0"/>
          </a:p>
          <a:p>
            <a:pPr eaLnBrk="1" hangingPunct="1">
              <a:buFontTx/>
              <a:buNone/>
            </a:pPr>
            <a:r>
              <a:rPr lang="en-GB" sz="1800" dirty="0" smtClean="0"/>
              <a:t>Talk about the purpose of a mark-</a:t>
            </a:r>
          </a:p>
          <a:p>
            <a:pPr eaLnBrk="1" hangingPunct="1">
              <a:buFontTx/>
              <a:buNone/>
            </a:pPr>
            <a:r>
              <a:rPr lang="en-GB" sz="1800" dirty="0" smtClean="0"/>
              <a:t>scheme with students – judgement, </a:t>
            </a:r>
          </a:p>
          <a:p>
            <a:pPr eaLnBrk="1" hangingPunct="1">
              <a:buFontTx/>
              <a:buNone/>
            </a:pPr>
            <a:r>
              <a:rPr lang="en-GB" sz="1800" dirty="0" smtClean="0"/>
              <a:t>communication, standardisation etc.</a:t>
            </a:r>
          </a:p>
        </p:txBody>
      </p:sp>
      <p:pic>
        <p:nvPicPr>
          <p:cNvPr id="39940" name="Picture 6" descr="http://homepages.which.net/~j.fish/images/pempr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0" y="1928813"/>
            <a:ext cx="3057525" cy="375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1" name="TextBox 4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400">
                <a:hlinkClick r:id="rId3" action="ppaction://hlinksldjump"/>
              </a:rPr>
              <a:t>Back to AFL Tools</a:t>
            </a:r>
            <a:endParaRPr lang="en-GB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Exam practise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00238"/>
          </a:xfrm>
          <a:solidFill>
            <a:srgbClr val="FFFF00"/>
          </a:solidFill>
        </p:spPr>
        <p:txBody>
          <a:bodyPr/>
          <a:lstStyle/>
          <a:p>
            <a:r>
              <a:rPr lang="en-GB" dirty="0" smtClean="0"/>
              <a:t>To what extent would sociologists agree that the nuclear family remains the dominant type of family that exists in Britain today (9)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472</Words>
  <Application>Microsoft Office PowerPoint</Application>
  <PresentationFormat>On-screen Show (4:3)</PresentationFormat>
  <Paragraphs>72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Families and Households</vt:lpstr>
      <vt:lpstr>Interactive quiz</vt:lpstr>
      <vt:lpstr>Exam practise</vt:lpstr>
      <vt:lpstr>Here's How: </vt:lpstr>
      <vt:lpstr>How to complete the question</vt:lpstr>
      <vt:lpstr>How to answer an essay question- video</vt:lpstr>
      <vt:lpstr>Peer assessment - Student Mark-Scheme</vt:lpstr>
      <vt:lpstr>Exam practise</vt:lpstr>
      <vt:lpstr>How to complete your extended question</vt:lpstr>
      <vt:lpstr>Writing &amp; answering:  </vt:lpstr>
      <vt:lpstr>Develop your argument  </vt:lpstr>
      <vt:lpstr>Review/ Conclusion: </vt:lpstr>
      <vt:lpstr>Homework </vt:lpstr>
    </vt:vector>
  </TitlesOfParts>
  <Company>KCS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fkerr</dc:creator>
  <cp:lastModifiedBy>fkerr</cp:lastModifiedBy>
  <cp:revision>5</cp:revision>
  <dcterms:created xsi:type="dcterms:W3CDTF">2010-03-17T13:43:26Z</dcterms:created>
  <dcterms:modified xsi:type="dcterms:W3CDTF">2010-03-23T08:10:14Z</dcterms:modified>
</cp:coreProperties>
</file>